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7" r:id="rId15"/>
    <p:sldId id="280" r:id="rId16"/>
    <p:sldId id="279" r:id="rId17"/>
    <p:sldId id="268" r:id="rId18"/>
    <p:sldId id="278" r:id="rId19"/>
    <p:sldId id="277" r:id="rId20"/>
    <p:sldId id="269" r:id="rId21"/>
    <p:sldId id="270" r:id="rId22"/>
    <p:sldId id="271" r:id="rId23"/>
    <p:sldId id="272" r:id="rId24"/>
    <p:sldId id="27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323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Development\Bootcamp\Sessions\Project-1\Resources\Final_Clean_Restaurants.csv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hank\Desktop\categori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Worksheet.xlsx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pivotSource>
    <c:name>[Final_Clean_Restaurants.csv]By ratings!PivotTable10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Number of  restaurants by ratings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'By ratings'!$B$3:$B$4</c:f>
              <c:strCache>
                <c:ptCount val="1"/>
                <c:pt idx="0">
                  <c:v>3.5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ratings'!$B$5:$B$14</c:f>
              <c:numCache>
                <c:formatCode>General</c:formatCode>
                <c:ptCount val="9"/>
                <c:pt idx="0">
                  <c:v>1220</c:v>
                </c:pt>
                <c:pt idx="1">
                  <c:v>430</c:v>
                </c:pt>
                <c:pt idx="2">
                  <c:v>155</c:v>
                </c:pt>
                <c:pt idx="3">
                  <c:v>60</c:v>
                </c:pt>
                <c:pt idx="4">
                  <c:v>458</c:v>
                </c:pt>
                <c:pt idx="5">
                  <c:v>1225</c:v>
                </c:pt>
                <c:pt idx="6">
                  <c:v>985</c:v>
                </c:pt>
                <c:pt idx="7">
                  <c:v>152</c:v>
                </c:pt>
                <c:pt idx="8">
                  <c:v>196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C8-4122-9A96-36BFF9DA644E}"/>
            </c:ext>
          </c:extLst>
        </c:ser>
        <c:ser>
          <c:idx val="1"/>
          <c:order val="1"/>
          <c:tx>
            <c:strRef>
              <c:f>'By ratings'!$C$3:$C$4</c:f>
              <c:strCache>
                <c:ptCount val="1"/>
                <c:pt idx="0">
                  <c:v>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ratings'!$C$5:$C$14</c:f>
              <c:numCache>
                <c:formatCode>General</c:formatCode>
                <c:ptCount val="9"/>
                <c:pt idx="0">
                  <c:v>1420</c:v>
                </c:pt>
                <c:pt idx="1">
                  <c:v>551</c:v>
                </c:pt>
                <c:pt idx="2">
                  <c:v>177</c:v>
                </c:pt>
                <c:pt idx="3">
                  <c:v>104</c:v>
                </c:pt>
                <c:pt idx="4">
                  <c:v>485</c:v>
                </c:pt>
                <c:pt idx="5">
                  <c:v>1214</c:v>
                </c:pt>
                <c:pt idx="6">
                  <c:v>2386</c:v>
                </c:pt>
                <c:pt idx="7">
                  <c:v>164</c:v>
                </c:pt>
                <c:pt idx="8">
                  <c:v>332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4C8-4122-9A96-36BFF9DA644E}"/>
            </c:ext>
          </c:extLst>
        </c:ser>
        <c:ser>
          <c:idx val="2"/>
          <c:order val="2"/>
          <c:tx>
            <c:strRef>
              <c:f>'By ratings'!$D$3:$D$4</c:f>
              <c:strCache>
                <c:ptCount val="1"/>
                <c:pt idx="0">
                  <c:v>4.5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ratings'!$D$5:$D$14</c:f>
              <c:numCache>
                <c:formatCode>General</c:formatCode>
                <c:ptCount val="9"/>
                <c:pt idx="0">
                  <c:v>531</c:v>
                </c:pt>
                <c:pt idx="1">
                  <c:v>186</c:v>
                </c:pt>
                <c:pt idx="2">
                  <c:v>75</c:v>
                </c:pt>
                <c:pt idx="3">
                  <c:v>31</c:v>
                </c:pt>
                <c:pt idx="4">
                  <c:v>134</c:v>
                </c:pt>
                <c:pt idx="5">
                  <c:v>366</c:v>
                </c:pt>
                <c:pt idx="6">
                  <c:v>899</c:v>
                </c:pt>
                <c:pt idx="7">
                  <c:v>76</c:v>
                </c:pt>
                <c:pt idx="8">
                  <c:v>174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4C8-4122-9A96-36BFF9DA644E}"/>
            </c:ext>
          </c:extLst>
        </c:ser>
        <c:ser>
          <c:idx val="3"/>
          <c:order val="3"/>
          <c:tx>
            <c:strRef>
              <c:f>'By ratings'!$E$3:$E$4</c:f>
              <c:strCache>
                <c:ptCount val="1"/>
                <c:pt idx="0">
                  <c:v>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'By ratings'!$A$5:$A$14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Mateo</c:v>
                </c:pt>
                <c:pt idx="5">
                  <c:v>Santa Clara</c:v>
                </c:pt>
                <c:pt idx="6">
                  <c:v>SF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'By ratings'!$E$5:$E$14</c:f>
              <c:numCache>
                <c:formatCode>General</c:formatCode>
                <c:ptCount val="9"/>
                <c:pt idx="0">
                  <c:v>119</c:v>
                </c:pt>
                <c:pt idx="1">
                  <c:v>56</c:v>
                </c:pt>
                <c:pt idx="2">
                  <c:v>18</c:v>
                </c:pt>
                <c:pt idx="3">
                  <c:v>12</c:v>
                </c:pt>
                <c:pt idx="4">
                  <c:v>37</c:v>
                </c:pt>
                <c:pt idx="5">
                  <c:v>101</c:v>
                </c:pt>
                <c:pt idx="6">
                  <c:v>119</c:v>
                </c:pt>
                <c:pt idx="7">
                  <c:v>15</c:v>
                </c:pt>
                <c:pt idx="8">
                  <c:v>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4C8-4122-9A96-36BFF9DA644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809106424"/>
        <c:axId val="809104504"/>
      </c:barChart>
      <c:catAx>
        <c:axId val="809106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104504"/>
        <c:crosses val="autoZero"/>
        <c:auto val="1"/>
        <c:lblAlgn val="ctr"/>
        <c:lblOffset val="100"/>
        <c:noMultiLvlLbl val="0"/>
      </c:catAx>
      <c:valAx>
        <c:axId val="8091045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restaurants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09106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153288287245902"/>
          <c:y val="0.23291672749714651"/>
          <c:w val="7.9369156207248048E-2"/>
          <c:h val="0.355549730576274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solidFill>
        <a:srgbClr val="000000"/>
      </a:solidFill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0968100601622561"/>
          <c:y val="1.159902887815699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142</c:v>
                </c:pt>
                <c:pt idx="1">
                  <c:v>123</c:v>
                </c:pt>
                <c:pt idx="2">
                  <c:v>123</c:v>
                </c:pt>
                <c:pt idx="3">
                  <c:v>115</c:v>
                </c:pt>
                <c:pt idx="4">
                  <c:v>110</c:v>
                </c:pt>
                <c:pt idx="5">
                  <c:v>92</c:v>
                </c:pt>
                <c:pt idx="6">
                  <c:v>81</c:v>
                </c:pt>
                <c:pt idx="7">
                  <c:v>80</c:v>
                </c:pt>
                <c:pt idx="8">
                  <c:v>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2A9-4DA1-BBFD-9B85AAD534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Sheet1!$C$2:$C$10</c:f>
              <c:numCache>
                <c:formatCode>General</c:formatCode>
                <c:ptCount val="9"/>
                <c:pt idx="0">
                  <c:v>142</c:v>
                </c:pt>
                <c:pt idx="1">
                  <c:v>122</c:v>
                </c:pt>
                <c:pt idx="2">
                  <c:v>123</c:v>
                </c:pt>
                <c:pt idx="3">
                  <c:v>114</c:v>
                </c:pt>
                <c:pt idx="4">
                  <c:v>107</c:v>
                </c:pt>
                <c:pt idx="5">
                  <c:v>91</c:v>
                </c:pt>
                <c:pt idx="6">
                  <c:v>75</c:v>
                </c:pt>
                <c:pt idx="7">
                  <c:v>75</c:v>
                </c:pt>
                <c:pt idx="8">
                  <c:v>53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2A9-4DA1-BBFD-9B85AAD534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Sheet1!$D$2:$D$10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2A9-4DA1-BBFD-9B85AAD534D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layout>
            <c:manualLayout>
              <c:xMode val="edge"/>
              <c:yMode val="edge"/>
              <c:x val="1.4813980151366216E-2"/>
              <c:y val="0.3125751459247230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than 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80049" custLinFactNeighborX="-871" custLinFactNeighborY="-885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1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0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0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7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9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2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6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6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9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4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4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3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0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5" destOrd="0" parTransId="{8B441615-A8ED-48B1-B195-C063125B2650}" sibTransId="{622056CA-38D1-40F6-9AC1-59C795BEB592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0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9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0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7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8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7" presId="urn:microsoft.com/office/officeart/2005/8/layout/process3"/>
    <dgm:cxn modelId="{F57A947A-6D52-4C64-9D96-747721E94BBE}" type="presOf" srcId="{B81A6ADF-C308-42F5-BB80-31667AADAE07}" destId="{E9C22DAC-1D47-49F1-B2FD-D002E6914887}" srcOrd="0" destOrd="7" presId="urn:microsoft.com/office/officeart/2005/8/layout/process3"/>
    <dgm:cxn modelId="{356B1E7B-F60D-4AED-BAE7-5E56C4249F98}" srcId="{A63346BE-5B79-4806-AD92-9735AB306B88}" destId="{E405BB25-7338-4EA1-8424-E5C81B6C0426}" srcOrd="3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5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8" presId="urn:microsoft.com/office/officeart/2005/8/layout/process3"/>
    <dgm:cxn modelId="{8EA30A82-E71C-4CBD-ACA7-BD1AAD8C99C4}" type="presOf" srcId="{31444169-B547-43F0-8213-3923D374B302}" destId="{E9C22DAC-1D47-49F1-B2FD-D002E6914887}" srcOrd="0" destOrd="4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4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6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5" presId="urn:microsoft.com/office/officeart/2005/8/layout/process3"/>
    <dgm:cxn modelId="{75FCF29A-C868-4A2A-9685-5A52EB826AFC}" type="presOf" srcId="{69C9FA93-5130-4140-BFDE-364EC9E2FE2E}" destId="{E9C22DAC-1D47-49F1-B2FD-D002E6914887}" srcOrd="0" destOrd="5" presId="urn:microsoft.com/office/officeart/2005/8/layout/process3"/>
    <dgm:cxn modelId="{D204C99E-C4C9-49C2-B53A-4D063C3A504A}" type="presOf" srcId="{41A1D47F-7B5F-4E7D-8ED2-95F1C3696A24}" destId="{E9C22DAC-1D47-49F1-B2FD-D002E6914887}" srcOrd="0" destOrd="6" presId="urn:microsoft.com/office/officeart/2005/8/layout/process3"/>
    <dgm:cxn modelId="{0173AF9F-EB7E-42B6-B7F9-99A67319E28A}" srcId="{E5D12FD8-922D-435A-94F0-8C7C5061233A}" destId="{DDE4140B-A1D5-4110-BA9B-63BC7EE8AE35}" srcOrd="8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0" presId="urn:microsoft.com/office/officeart/2005/8/layout/process3"/>
    <dgm:cxn modelId="{315D8FB9-F831-462D-A2E9-BBE396B1DEA9}" srcId="{A63346BE-5B79-4806-AD92-9735AB306B88}" destId="{FEB0D2CE-1DF4-4AED-BDB4-C9A3A815A814}" srcOrd="1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0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1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3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2" presId="urn:microsoft.com/office/officeart/2005/8/layout/process3"/>
    <dgm:cxn modelId="{2A97D2E2-4F64-42BC-A386-8CE31A527CC5}" type="presOf" srcId="{04DCAE0B-DB0F-47DC-A662-2E35AB3DADB0}" destId="{CB04E9D3-7506-4FF5-8AEE-1BF2A8FC60DA}" srcOrd="0" destOrd="3" presId="urn:microsoft.com/office/officeart/2005/8/layout/process3"/>
    <dgm:cxn modelId="{16FAE1E2-469D-4BBE-BB4B-D8D0EA86F280}" srcId="{A63346BE-5B79-4806-AD92-9735AB306B88}" destId="{E4F56D40-AB5F-461B-898E-34B0F4E7EE25}" srcOrd="8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0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2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9" destOrd="0" parTransId="{5A6EF684-3187-4516-9349-B56EAE68EAC9}" sibTransId="{D93FA4BE-BB9C-4E0B-AA96-D29396EC2B82}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2" presId="urn:microsoft.com/office/officeart/2005/8/layout/process3"/>
    <dgm:cxn modelId="{32A829FD-9235-4F6E-94C7-148D5D29A16F}" type="presOf" srcId="{766C6341-E925-42DE-80AF-E53BE2F22674}" destId="{CB04E9D3-7506-4FF5-8AEE-1BF2A8FC60DA}" srcOrd="0" destOrd="1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or Zip</a:t>
          </a:r>
        </a:p>
      </dsp:txBody>
      <dsp:txXfrm>
        <a:off x="719" y="33888"/>
        <a:ext cx="2868237" cy="586868"/>
      </dsp:txXfrm>
    </dsp:sp>
    <dsp:sp modelId="{CB04E9D3-7506-4FF5-8AEE-1BF2A8FC60DA}">
      <dsp:nvSpPr>
        <dsp:cNvPr id="0" name=""/>
        <dsp:cNvSpPr/>
      </dsp:nvSpPr>
      <dsp:spPr>
        <a:xfrm>
          <a:off x="554799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Inputs as search term, returns best matching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57k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than 50% of queries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Missing &amp; duplicate entries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Default search radius too broad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Invalid datapoints</a:t>
          </a:r>
        </a:p>
      </dsp:txBody>
      <dsp:txXfrm>
        <a:off x="633200" y="712915"/>
        <a:ext cx="2520021" cy="3304646"/>
      </dsp:txXfrm>
    </dsp:sp>
    <dsp:sp modelId="{4A44841D-8B05-4001-B32B-1D28F9269AB5}">
      <dsp:nvSpPr>
        <dsp:cNvPr id="0" name=""/>
        <dsp:cNvSpPr/>
      </dsp:nvSpPr>
      <dsp:spPr>
        <a:xfrm>
          <a:off x="3176509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164002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Search Radius Overlap</a:t>
          </a:r>
        </a:p>
      </dsp:txBody>
      <dsp:txXfrm>
        <a:off x="4099166" y="33888"/>
        <a:ext cx="2868237" cy="586868"/>
      </dsp:txXfrm>
    </dsp:sp>
    <dsp:sp modelId="{E9C22DAC-1D47-49F1-B2FD-D002E6914887}">
      <dsp:nvSpPr>
        <dsp:cNvPr id="0" name=""/>
        <dsp:cNvSpPr/>
      </dsp:nvSpPr>
      <dsp:spPr>
        <a:xfrm>
          <a:off x="4653247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5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5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78k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532 queries, 30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duplicates, fewer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4731648" y="712915"/>
        <a:ext cx="2520021" cy="3304646"/>
      </dsp:txXfrm>
    </dsp:sp>
    <dsp:sp modelId="{6366E1FB-9EA6-424B-9F65-3394891AD23B}">
      <dsp:nvSpPr>
        <dsp:cNvPr id="0" name=""/>
        <dsp:cNvSpPr/>
      </dsp:nvSpPr>
      <dsp:spPr>
        <a:xfrm>
          <a:off x="7274956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164002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Hypotenuse Theory</a:t>
          </a:r>
        </a:p>
      </dsp:txBody>
      <dsp:txXfrm>
        <a:off x="8197614" y="33888"/>
        <a:ext cx="2868237" cy="586868"/>
      </dsp:txXfrm>
    </dsp:sp>
    <dsp:sp modelId="{0F8D3D22-812C-4E53-98F5-18E11D0411CB}">
      <dsp:nvSpPr>
        <dsp:cNvPr id="0" name=""/>
        <dsp:cNvSpPr/>
      </dsp:nvSpPr>
      <dsp:spPr>
        <a:xfrm>
          <a:off x="8722131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3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2.12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54k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Full coverage and min overlap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1300+ queries, 2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Even fewer duplicates and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8800532" y="712915"/>
        <a:ext cx="2520021" cy="330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24306"/>
              </p:ext>
            </p:extLst>
          </p:nvPr>
        </p:nvGraphicFramePr>
        <p:xfrm>
          <a:off x="326590" y="2511147"/>
          <a:ext cx="11418720" cy="451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147483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485508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A045CE97-FA5D-4FFB-9FD8-220BC2A6DF4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3785344"/>
              </p:ext>
            </p:extLst>
          </p:nvPr>
        </p:nvGraphicFramePr>
        <p:xfrm>
          <a:off x="2358088" y="2676106"/>
          <a:ext cx="5362061" cy="32936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0E5CF6E-561F-40CB-98FD-75C8409D328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6740314"/>
              </p:ext>
            </p:extLst>
          </p:nvPr>
        </p:nvGraphicFramePr>
        <p:xfrm>
          <a:off x="1757256" y="2116183"/>
          <a:ext cx="8572983" cy="45453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5817</TotalTime>
  <Words>918</Words>
  <Application>Microsoft Office PowerPoint</Application>
  <PresentationFormat>Widescreen</PresentationFormat>
  <Paragraphs>342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graphs</vt:lpstr>
      <vt:lpstr>graphs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174</cp:revision>
  <dcterms:created xsi:type="dcterms:W3CDTF">2019-07-08T21:32:23Z</dcterms:created>
  <dcterms:modified xsi:type="dcterms:W3CDTF">2019-07-13T09:15:14Z</dcterms:modified>
</cp:coreProperties>
</file>